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4" r:id="rId1"/>
  </p:sldMasterIdLst>
  <p:sldIdLst>
    <p:sldId id="263" r:id="rId2"/>
    <p:sldId id="264" r:id="rId3"/>
    <p:sldId id="257" r:id="rId4"/>
    <p:sldId id="258" r:id="rId5"/>
    <p:sldId id="265" r:id="rId6"/>
    <p:sldId id="266" r:id="rId7"/>
    <p:sldId id="259" r:id="rId8"/>
    <p:sldId id="267" r:id="rId9"/>
    <p:sldId id="260" r:id="rId10"/>
    <p:sldId id="261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24"/>
  </p:normalViewPr>
  <p:slideViewPr>
    <p:cSldViewPr snapToGrid="0" snapToObjects="1">
      <p:cViewPr varScale="1">
        <p:scale>
          <a:sx n="111" d="100"/>
          <a:sy n="111" d="100"/>
        </p:scale>
        <p:origin x="1680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 cstate="screen">
            <a:lum bright="10000" contrast="20000"/>
          </a:blip>
          <a:srcRect/>
          <a:stretch>
            <a:fillRect/>
          </a:stretch>
        </p:blipFill>
        <p:spPr>
          <a:xfrm>
            <a:off x="-7950" y="390782"/>
            <a:ext cx="4397070" cy="1514162"/>
          </a:xfrm>
          <a:prstGeom prst="rect">
            <a:avLst/>
          </a:prstGeom>
        </p:spPr>
      </p:pic>
      <p:sp>
        <p:nvSpPr>
          <p:cNvPr id="33" name="Title 32"/>
          <p:cNvSpPr>
            <a:spLocks noGrp="1"/>
          </p:cNvSpPr>
          <p:nvPr>
            <p:ph type="title"/>
          </p:nvPr>
        </p:nvSpPr>
        <p:spPr>
          <a:xfrm>
            <a:off x="382588" y="2436556"/>
            <a:ext cx="8229600" cy="11430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8" name="Rectangle 37"/>
          <p:cNvSpPr/>
          <p:nvPr userDrawn="1"/>
        </p:nvSpPr>
        <p:spPr>
          <a:xfrm>
            <a:off x="4513263" y="1"/>
            <a:ext cx="1405466" cy="412749"/>
          </a:xfrm>
          <a:prstGeom prst="rect">
            <a:avLst/>
          </a:prstGeom>
          <a:solidFill>
            <a:srgbClr val="E8A33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9" name="Rectangle 38"/>
          <p:cNvSpPr/>
          <p:nvPr userDrawn="1"/>
        </p:nvSpPr>
        <p:spPr>
          <a:xfrm>
            <a:off x="6034088" y="1"/>
            <a:ext cx="3109911" cy="412749"/>
          </a:xfrm>
          <a:prstGeom prst="rect">
            <a:avLst/>
          </a:prstGeom>
          <a:solidFill>
            <a:srgbClr val="76908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4387850" cy="409575"/>
          </a:xfrm>
          <a:prstGeom prst="rect">
            <a:avLst/>
          </a:prstGeom>
          <a:solidFill>
            <a:srgbClr val="71717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sri international_wht.ai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11666" y="-110501"/>
            <a:ext cx="2482102" cy="67005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497917" y="414865"/>
            <a:ext cx="3513666" cy="1545629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3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1447800" y="1066800"/>
            <a:ext cx="64008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2884" name="Rectangle 4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447800" y="3733800"/>
            <a:ext cx="6400800" cy="381000"/>
          </a:xfrm>
        </p:spPr>
        <p:txBody>
          <a:bodyPr/>
          <a:lstStyle>
            <a:lvl1pPr marL="0" indent="0" algn="ctr">
              <a:buFont typeface="Wingdings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2890" name="Rectangle 10"/>
          <p:cNvSpPr>
            <a:spLocks noChangeArrowheads="1"/>
          </p:cNvSpPr>
          <p:nvPr/>
        </p:nvSpPr>
        <p:spPr bwMode="auto">
          <a:xfrm>
            <a:off x="0" y="6477000"/>
            <a:ext cx="9144000" cy="381000"/>
          </a:xfrm>
          <a:prstGeom prst="rect">
            <a:avLst/>
          </a:prstGeom>
          <a:solidFill>
            <a:srgbClr val="D8D8E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891" name="Text Box 11"/>
          <p:cNvSpPr txBox="1">
            <a:spLocks noChangeArrowheads="1"/>
          </p:cNvSpPr>
          <p:nvPr/>
        </p:nvSpPr>
        <p:spPr bwMode="auto">
          <a:xfrm>
            <a:off x="23813" y="6607175"/>
            <a:ext cx="457200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fld id="{836E4BA7-B825-7B43-9F8F-C52433042C78}" type="slidenum">
              <a:rPr lang="en-US" sz="1200" b="0">
                <a:solidFill>
                  <a:srgbClr val="000000"/>
                </a:solidFill>
              </a:rPr>
              <a:pPr>
                <a:spcBef>
                  <a:spcPct val="50000"/>
                </a:spcBef>
              </a:pPr>
              <a:t>‹#›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22892" name="Text Box 12"/>
          <p:cNvSpPr txBox="1">
            <a:spLocks noChangeArrowheads="1"/>
          </p:cNvSpPr>
          <p:nvPr/>
        </p:nvSpPr>
        <p:spPr bwMode="auto">
          <a:xfrm>
            <a:off x="5105400" y="6553200"/>
            <a:ext cx="2743200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000000"/>
                </a:solidFill>
              </a:rPr>
              <a:t>SRI International Bioinformatics</a:t>
            </a:r>
          </a:p>
        </p:txBody>
      </p:sp>
      <p:pic>
        <p:nvPicPr>
          <p:cNvPr id="122893" name="Picture 13"/>
          <p:cNvPicPr>
            <a:picLocks noChangeAspect="1" noChangeArrowheads="1"/>
          </p:cNvPicPr>
          <p:nvPr/>
        </p:nvPicPr>
        <p:blipFill>
          <a:blip/>
          <a:srcRect/>
          <a:stretch>
            <a:fillRect/>
          </a:stretch>
        </p:blipFill>
        <p:spPr bwMode="blackWhite">
          <a:xfrm>
            <a:off x="1828800" y="6478588"/>
            <a:ext cx="1143000" cy="3794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 userDrawn="1"/>
        </p:nvSpPr>
        <p:spPr>
          <a:xfrm>
            <a:off x="4509030" y="0"/>
            <a:ext cx="1405466" cy="407988"/>
          </a:xfrm>
          <a:prstGeom prst="rect">
            <a:avLst/>
          </a:prstGeom>
          <a:solidFill>
            <a:srgbClr val="E8A33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6034088" y="0"/>
            <a:ext cx="3109911" cy="407988"/>
          </a:xfrm>
          <a:prstGeom prst="rect">
            <a:avLst/>
          </a:prstGeom>
          <a:solidFill>
            <a:srgbClr val="76908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4379310" cy="407988"/>
          </a:xfrm>
          <a:prstGeom prst="rect">
            <a:avLst/>
          </a:prstGeom>
          <a:solidFill>
            <a:srgbClr val="0A419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/>
  </p:cSld>
  <p:clrMapOvr>
    <a:masterClrMapping/>
  </p:clrMapOvr>
  <p:transition spd="med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61317"/>
            <a:ext cx="7924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524000"/>
            <a:ext cx="3810000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00600" y="1524000"/>
            <a:ext cx="3810000" cy="2324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800600" y="4000500"/>
            <a:ext cx="3810000" cy="2324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4509030" y="0"/>
            <a:ext cx="1405466" cy="407988"/>
          </a:xfrm>
          <a:prstGeom prst="rect">
            <a:avLst/>
          </a:prstGeom>
          <a:solidFill>
            <a:srgbClr val="E8A33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6034088" y="0"/>
            <a:ext cx="3109911" cy="407988"/>
          </a:xfrm>
          <a:prstGeom prst="rect">
            <a:avLst/>
          </a:prstGeom>
          <a:solidFill>
            <a:srgbClr val="76908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4379310" cy="407988"/>
          </a:xfrm>
          <a:prstGeom prst="rect">
            <a:avLst/>
          </a:prstGeom>
          <a:solidFill>
            <a:srgbClr val="0A419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/>
  </p:cSld>
  <p:clrMapOvr>
    <a:masterClrMapping/>
  </p:clrMapOvr>
  <p:transition spd="med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37960"/>
            <a:ext cx="7924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524000"/>
            <a:ext cx="3810000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00600" y="1524000"/>
            <a:ext cx="3810000" cy="2324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800600" y="4000500"/>
            <a:ext cx="3810000" cy="2324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4509030" y="0"/>
            <a:ext cx="1405466" cy="407988"/>
          </a:xfrm>
          <a:prstGeom prst="rect">
            <a:avLst/>
          </a:prstGeom>
          <a:solidFill>
            <a:srgbClr val="E8A33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6034088" y="0"/>
            <a:ext cx="3109911" cy="407988"/>
          </a:xfrm>
          <a:prstGeom prst="rect">
            <a:avLst/>
          </a:prstGeom>
          <a:solidFill>
            <a:srgbClr val="76908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4379310" cy="407988"/>
          </a:xfrm>
          <a:prstGeom prst="rect">
            <a:avLst/>
          </a:prstGeom>
          <a:solidFill>
            <a:srgbClr val="0A419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/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lum bright="10000" contrast="20000"/>
            <a:alphaModFix/>
          </a:blip>
          <a:srcRect l="534"/>
          <a:stretch>
            <a:fillRect/>
          </a:stretch>
        </p:blipFill>
        <p:spPr>
          <a:xfrm>
            <a:off x="0" y="0"/>
            <a:ext cx="4392246" cy="1501262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385608" y="2872709"/>
            <a:ext cx="7772400" cy="717435"/>
          </a:xfrm>
          <a:ln>
            <a:noFill/>
          </a:ln>
        </p:spPr>
        <p:txBody>
          <a:bodyPr anchor="t">
            <a:normAutofit/>
          </a:bodyPr>
          <a:lstStyle>
            <a:lvl1pPr algn="l">
              <a:defRPr sz="3200" b="0" cap="none">
                <a:solidFill>
                  <a:srgbClr val="1E56A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4509030" y="0"/>
            <a:ext cx="1405466" cy="407988"/>
          </a:xfrm>
          <a:prstGeom prst="rect">
            <a:avLst/>
          </a:prstGeom>
          <a:solidFill>
            <a:srgbClr val="E8A33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6034088" y="0"/>
            <a:ext cx="3109911" cy="407988"/>
          </a:xfrm>
          <a:prstGeom prst="rect">
            <a:avLst/>
          </a:prstGeom>
          <a:solidFill>
            <a:srgbClr val="76908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44577C"/>
              </a:buClr>
              <a:defRPr>
                <a:solidFill>
                  <a:srgbClr val="000000"/>
                </a:solidFill>
              </a:defRPr>
            </a:lvl1pPr>
            <a:lvl2pPr>
              <a:buClr>
                <a:srgbClr val="44577C"/>
              </a:buClr>
              <a:defRPr>
                <a:solidFill>
                  <a:srgbClr val="000000"/>
                </a:solidFill>
              </a:defRPr>
            </a:lvl2pPr>
            <a:lvl3pPr>
              <a:buClr>
                <a:srgbClr val="44577C"/>
              </a:buClr>
              <a:defRPr>
                <a:solidFill>
                  <a:srgbClr val="000000"/>
                </a:solidFill>
              </a:defRPr>
            </a:lvl3pPr>
            <a:lvl4pPr>
              <a:buClr>
                <a:srgbClr val="44577C"/>
              </a:buClr>
              <a:defRPr>
                <a:solidFill>
                  <a:srgbClr val="000000"/>
                </a:solidFill>
              </a:defRPr>
            </a:lvl4pPr>
            <a:lvl5pPr>
              <a:buClr>
                <a:srgbClr val="44577C"/>
              </a:buCl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286FE33-7CC4-FA4C-BF26-2AD52AA43E2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4509030" y="0"/>
            <a:ext cx="1405466" cy="407988"/>
          </a:xfrm>
          <a:prstGeom prst="rect">
            <a:avLst/>
          </a:prstGeom>
          <a:solidFill>
            <a:srgbClr val="E8A33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6034088" y="0"/>
            <a:ext cx="3109911" cy="407988"/>
          </a:xfrm>
          <a:prstGeom prst="rect">
            <a:avLst/>
          </a:prstGeom>
          <a:solidFill>
            <a:srgbClr val="76908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4379310" cy="407988"/>
          </a:xfrm>
          <a:prstGeom prst="rect">
            <a:avLst/>
          </a:prstGeom>
          <a:solidFill>
            <a:srgbClr val="0A419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44577C"/>
              </a:buClr>
              <a:defRPr>
                <a:solidFill>
                  <a:srgbClr val="000000"/>
                </a:solidFill>
              </a:defRPr>
            </a:lvl1pPr>
            <a:lvl2pPr>
              <a:buClr>
                <a:srgbClr val="44577C"/>
              </a:buClr>
              <a:defRPr>
                <a:solidFill>
                  <a:srgbClr val="000000"/>
                </a:solidFill>
              </a:defRPr>
            </a:lvl2pPr>
            <a:lvl3pPr>
              <a:buClr>
                <a:srgbClr val="44577C"/>
              </a:buClr>
              <a:defRPr>
                <a:solidFill>
                  <a:srgbClr val="000000"/>
                </a:solidFill>
              </a:defRPr>
            </a:lvl3pPr>
            <a:lvl4pPr>
              <a:buClr>
                <a:srgbClr val="44577C"/>
              </a:buClr>
              <a:defRPr>
                <a:solidFill>
                  <a:srgbClr val="000000"/>
                </a:solidFill>
              </a:defRPr>
            </a:lvl4pPr>
            <a:lvl5pPr>
              <a:buClr>
                <a:srgbClr val="44577C"/>
              </a:buCl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286FE33-7CC4-FA4C-BF26-2AD52AA43E2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4509030" y="0"/>
            <a:ext cx="1405466" cy="407988"/>
          </a:xfrm>
          <a:prstGeom prst="rect">
            <a:avLst/>
          </a:prstGeom>
          <a:solidFill>
            <a:srgbClr val="E8A33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6034088" y="0"/>
            <a:ext cx="3109911" cy="407988"/>
          </a:xfrm>
          <a:prstGeom prst="rect">
            <a:avLst/>
          </a:prstGeom>
          <a:solidFill>
            <a:srgbClr val="76908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4379310" cy="407988"/>
          </a:xfrm>
          <a:prstGeom prst="rect">
            <a:avLst/>
          </a:prstGeom>
          <a:solidFill>
            <a:srgbClr val="0A419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2250" y="1600200"/>
            <a:ext cx="4038600" cy="4525963"/>
          </a:xfrm>
        </p:spPr>
        <p:txBody>
          <a:bodyPr>
            <a:normAutofit/>
          </a:bodyPr>
          <a:lstStyle>
            <a:lvl1pPr>
              <a:defRPr sz="20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600">
                <a:solidFill>
                  <a:srgbClr val="000000"/>
                </a:solidFill>
              </a:defRPr>
            </a:lvl3pPr>
            <a:lvl4pPr>
              <a:defRPr sz="1400">
                <a:solidFill>
                  <a:srgbClr val="000000"/>
                </a:solidFill>
              </a:defRPr>
            </a:lvl4pPr>
            <a:lvl5pPr>
              <a:defRPr sz="14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3250" y="1600200"/>
            <a:ext cx="4038600" cy="4525963"/>
          </a:xfrm>
        </p:spPr>
        <p:txBody>
          <a:bodyPr>
            <a:normAutofit/>
          </a:bodyPr>
          <a:lstStyle>
            <a:lvl1pPr>
              <a:defRPr sz="20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600">
                <a:solidFill>
                  <a:srgbClr val="000000"/>
                </a:solidFill>
              </a:defRPr>
            </a:lvl3pPr>
            <a:lvl4pPr>
              <a:defRPr sz="1400">
                <a:solidFill>
                  <a:srgbClr val="000000"/>
                </a:solidFill>
              </a:defRPr>
            </a:lvl4pPr>
            <a:lvl5pPr>
              <a:defRPr sz="14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2D4E545-8550-1F4C-87FE-68D69155DA6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4509030" y="0"/>
            <a:ext cx="1405466" cy="407988"/>
          </a:xfrm>
          <a:prstGeom prst="rect">
            <a:avLst/>
          </a:prstGeom>
          <a:solidFill>
            <a:srgbClr val="E8A33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6034088" y="0"/>
            <a:ext cx="3109911" cy="407988"/>
          </a:xfrm>
          <a:prstGeom prst="rect">
            <a:avLst/>
          </a:prstGeom>
          <a:solidFill>
            <a:srgbClr val="76908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0" y="0"/>
            <a:ext cx="4379310" cy="407988"/>
          </a:xfrm>
          <a:prstGeom prst="rect">
            <a:avLst/>
          </a:prstGeom>
          <a:solidFill>
            <a:srgbClr val="0A419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588" y="362230"/>
            <a:ext cx="8229600" cy="11430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E05E294-9D3F-AF49-9CD2-D723A19B1CE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4509030" y="0"/>
            <a:ext cx="1405466" cy="407988"/>
          </a:xfrm>
          <a:prstGeom prst="rect">
            <a:avLst/>
          </a:prstGeom>
          <a:solidFill>
            <a:srgbClr val="E8A33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6034088" y="0"/>
            <a:ext cx="3109911" cy="407988"/>
          </a:xfrm>
          <a:prstGeom prst="rect">
            <a:avLst/>
          </a:prstGeom>
          <a:solidFill>
            <a:srgbClr val="76908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4379310" cy="407988"/>
          </a:xfrm>
          <a:prstGeom prst="rect">
            <a:avLst/>
          </a:prstGeom>
          <a:solidFill>
            <a:srgbClr val="0A419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FC14899-6511-1B40-B675-C28D8AF1315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4509030" y="0"/>
            <a:ext cx="1405466" cy="407988"/>
          </a:xfrm>
          <a:prstGeom prst="rect">
            <a:avLst/>
          </a:prstGeom>
          <a:solidFill>
            <a:srgbClr val="E8A33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6034088" y="0"/>
            <a:ext cx="3109911" cy="407988"/>
          </a:xfrm>
          <a:prstGeom prst="rect">
            <a:avLst/>
          </a:prstGeom>
          <a:solidFill>
            <a:srgbClr val="76908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4379310" cy="407988"/>
          </a:xfrm>
          <a:prstGeom prst="rect">
            <a:avLst/>
          </a:prstGeom>
          <a:solidFill>
            <a:srgbClr val="0A419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28470"/>
            <a:ext cx="7924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524000"/>
            <a:ext cx="3810000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524000"/>
            <a:ext cx="3810000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4509030" y="0"/>
            <a:ext cx="1405466" cy="407988"/>
          </a:xfrm>
          <a:prstGeom prst="rect">
            <a:avLst/>
          </a:prstGeom>
          <a:solidFill>
            <a:srgbClr val="E8A33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6034088" y="0"/>
            <a:ext cx="3109911" cy="407988"/>
          </a:xfrm>
          <a:prstGeom prst="rect">
            <a:avLst/>
          </a:prstGeom>
          <a:solidFill>
            <a:srgbClr val="76908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4379310" cy="407988"/>
          </a:xfrm>
          <a:prstGeom prst="rect">
            <a:avLst/>
          </a:prstGeom>
          <a:solidFill>
            <a:srgbClr val="0A419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/>
  </p:cSld>
  <p:clrMapOvr>
    <a:masterClrMapping/>
  </p:clrMapOvr>
  <p:transition spd="med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27011"/>
            <a:ext cx="7924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838200" y="1524000"/>
            <a:ext cx="7772400" cy="48006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4509030" y="0"/>
            <a:ext cx="1405466" cy="407988"/>
          </a:xfrm>
          <a:prstGeom prst="rect">
            <a:avLst/>
          </a:prstGeom>
          <a:solidFill>
            <a:srgbClr val="E8A33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6034088" y="0"/>
            <a:ext cx="3109911" cy="407988"/>
          </a:xfrm>
          <a:prstGeom prst="rect">
            <a:avLst/>
          </a:prstGeom>
          <a:solidFill>
            <a:srgbClr val="76908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4379310" cy="407988"/>
          </a:xfrm>
          <a:prstGeom prst="rect">
            <a:avLst/>
          </a:prstGeom>
          <a:solidFill>
            <a:srgbClr val="0A419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/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82588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82588" y="1436688"/>
            <a:ext cx="8229600" cy="468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48663" y="6553201"/>
            <a:ext cx="795337" cy="304800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Calibri" pitchFamily="-65" charset="0"/>
              </a:defRPr>
            </a:lvl1pPr>
          </a:lstStyle>
          <a:p>
            <a:fld id="{B6B458F9-9C5A-D94F-A853-7378C04DD7C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3"/>
          <p:cNvSpPr txBox="1">
            <a:spLocks noGrp="1"/>
          </p:cNvSpPr>
          <p:nvPr userDrawn="1"/>
        </p:nvSpPr>
        <p:spPr>
          <a:xfrm>
            <a:off x="-337910" y="6547796"/>
            <a:ext cx="2143990" cy="356808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tx1">
                    <a:tint val="75000"/>
                  </a:schemeClr>
                </a:solidFill>
                <a:latin typeface="+mn-lt"/>
              </a:rPr>
              <a:t>© 2014 SRI International</a:t>
            </a:r>
          </a:p>
        </p:txBody>
      </p:sp>
    </p:spTree>
    <p:extLst>
      <p:ext uri="{BB962C8B-B14F-4D97-AF65-F5344CB8AC3E}">
        <p14:creationId xmlns:p14="http://schemas.microsoft.com/office/powerpoint/2010/main" val="1295032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457200" rtl="0" fontAlgn="base">
        <a:lnSpc>
          <a:spcPct val="80000"/>
        </a:lnSpc>
        <a:spcBef>
          <a:spcPct val="0"/>
        </a:spcBef>
        <a:spcAft>
          <a:spcPct val="0"/>
        </a:spcAft>
        <a:defRPr sz="3600" kern="1200">
          <a:solidFill>
            <a:srgbClr val="000000"/>
          </a:solidFill>
          <a:latin typeface="+mj-lt"/>
          <a:ea typeface="+mj-ea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2800">
          <a:solidFill>
            <a:srgbClr val="404040"/>
          </a:solidFill>
          <a:latin typeface="Calibri" pitchFamily="-65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2800">
          <a:solidFill>
            <a:srgbClr val="404040"/>
          </a:solidFill>
          <a:latin typeface="Calibri" pitchFamily="-65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2800">
          <a:solidFill>
            <a:srgbClr val="404040"/>
          </a:solidFill>
          <a:latin typeface="Calibri" pitchFamily="-65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2800">
          <a:solidFill>
            <a:srgbClr val="404040"/>
          </a:solidFill>
          <a:latin typeface="Calibri" pitchFamily="-65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800">
          <a:solidFill>
            <a:srgbClr val="404040"/>
          </a:solidFill>
          <a:latin typeface="Calibri" pitchFamily="-65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800">
          <a:solidFill>
            <a:srgbClr val="404040"/>
          </a:solidFill>
          <a:latin typeface="Calibri" pitchFamily="-65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800">
          <a:solidFill>
            <a:srgbClr val="404040"/>
          </a:solidFill>
          <a:latin typeface="Calibri" pitchFamily="-65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800">
          <a:solidFill>
            <a:srgbClr val="404040"/>
          </a:solidFill>
          <a:latin typeface="Calibri" pitchFamily="-65" charset="0"/>
        </a:defRPr>
      </a:lvl9pPr>
    </p:titleStyle>
    <p:bodyStyle>
      <a:lvl1pPr marL="230188" indent="-230188" algn="l" defTabSz="457200" rtl="0" fontAlgn="base">
        <a:spcBef>
          <a:spcPct val="20000"/>
        </a:spcBef>
        <a:spcAft>
          <a:spcPct val="0"/>
        </a:spcAft>
        <a:buClr>
          <a:srgbClr val="E8A333"/>
        </a:buClr>
        <a:buFont typeface="Arial" pitchFamily="-65" charset="0"/>
        <a:buChar char="•"/>
        <a:defRPr sz="2400" kern="1200">
          <a:solidFill>
            <a:srgbClr val="000000"/>
          </a:solidFill>
          <a:latin typeface="+mn-lt"/>
          <a:ea typeface="+mn-ea"/>
          <a:cs typeface="+mn-cs"/>
        </a:defRPr>
      </a:lvl1pPr>
      <a:lvl2pPr marL="460375" indent="-230188" algn="l" defTabSz="457200" rtl="0" fontAlgn="base">
        <a:spcBef>
          <a:spcPct val="20000"/>
        </a:spcBef>
        <a:spcAft>
          <a:spcPct val="0"/>
        </a:spcAft>
        <a:buClr>
          <a:srgbClr val="E8A333"/>
        </a:buClr>
        <a:buFont typeface="Arial" pitchFamily="-65" charset="0"/>
        <a:buChar char="–"/>
        <a:defRPr sz="2000" kern="1200">
          <a:solidFill>
            <a:srgbClr val="000000"/>
          </a:solidFill>
          <a:latin typeface="+mn-lt"/>
          <a:ea typeface="ＭＳ Ｐゴシック" pitchFamily="-65" charset="-128"/>
          <a:cs typeface="+mn-cs"/>
        </a:defRPr>
      </a:lvl2pPr>
      <a:lvl3pPr marL="627063" indent="-166688" algn="l" defTabSz="457200" rtl="0" fontAlgn="base">
        <a:spcBef>
          <a:spcPct val="20000"/>
        </a:spcBef>
        <a:spcAft>
          <a:spcPct val="0"/>
        </a:spcAft>
        <a:buClr>
          <a:srgbClr val="E8A333"/>
        </a:buClr>
        <a:buFont typeface="Arial" pitchFamily="-65" charset="0"/>
        <a:buChar char="•"/>
        <a:defRPr sz="1800" kern="1200">
          <a:solidFill>
            <a:srgbClr val="000000"/>
          </a:solidFill>
          <a:latin typeface="+mn-lt"/>
          <a:ea typeface="ＭＳ Ｐゴシック" pitchFamily="-65" charset="-128"/>
          <a:cs typeface="+mn-cs"/>
        </a:defRPr>
      </a:lvl3pPr>
      <a:lvl4pPr marL="798513" indent="-171450" algn="l" defTabSz="457200" rtl="0" fontAlgn="base">
        <a:spcBef>
          <a:spcPct val="20000"/>
        </a:spcBef>
        <a:spcAft>
          <a:spcPct val="0"/>
        </a:spcAft>
        <a:buClr>
          <a:srgbClr val="E8A333"/>
        </a:buClr>
        <a:buFont typeface="Arial" pitchFamily="-65" charset="0"/>
        <a:buChar char="–"/>
        <a:defRPr sz="1600" kern="1200">
          <a:solidFill>
            <a:srgbClr val="000000"/>
          </a:solidFill>
          <a:latin typeface="+mn-lt"/>
          <a:ea typeface="ＭＳ Ｐゴシック" pitchFamily="-65" charset="-128"/>
          <a:cs typeface="+mn-cs"/>
        </a:defRPr>
      </a:lvl4pPr>
      <a:lvl5pPr marL="971550" indent="-173038" algn="l" defTabSz="457200" rtl="0" fontAlgn="base">
        <a:spcBef>
          <a:spcPct val="20000"/>
        </a:spcBef>
        <a:spcAft>
          <a:spcPct val="0"/>
        </a:spcAft>
        <a:buClr>
          <a:srgbClr val="E8A333"/>
        </a:buClr>
        <a:buFont typeface="Arial" pitchFamily="-65" charset="0"/>
        <a:buChar char="»"/>
        <a:defRPr sz="1400" kern="1200">
          <a:solidFill>
            <a:srgbClr val="000000"/>
          </a:solidFill>
          <a:latin typeface="+mn-lt"/>
          <a:ea typeface="ＭＳ Ｐゴシック" pitchFamily="-65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17312" y="3293083"/>
            <a:ext cx="8229600" cy="1143000"/>
          </a:xfrm>
        </p:spPr>
        <p:txBody>
          <a:bodyPr/>
          <a:lstStyle/>
          <a:p>
            <a:pPr algn="ctr"/>
            <a:r>
              <a:rPr lang="en-US" dirty="0" err="1" smtClean="0"/>
              <a:t>BioCyc</a:t>
            </a:r>
            <a:r>
              <a:rPr lang="en-US" dirty="0" smtClean="0"/>
              <a:t> Update </a:t>
            </a:r>
            <a:r>
              <a:rPr lang="en-US" dirty="0" smtClean="0"/>
              <a:t>Notifications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2800" dirty="0"/>
              <a:t>Suzanne Paley</a:t>
            </a:r>
            <a:br>
              <a:rPr lang="en-US" sz="2800" dirty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Pathway Tools Workshop 2018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52990042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Pathway Notification</a:t>
            </a:r>
            <a:endParaRPr lang="en-US" dirty="0"/>
          </a:p>
        </p:txBody>
      </p:sp>
      <p:pic>
        <p:nvPicPr>
          <p:cNvPr id="4" name="Content Placeholder 3" descr="Screen Shot 2016-05-20 at 9.16.40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117" y="1848011"/>
            <a:ext cx="8701322" cy="4112950"/>
          </a:xfrm>
        </p:spPr>
      </p:pic>
    </p:spTree>
    <p:extLst>
      <p:ext uri="{BB962C8B-B14F-4D97-AF65-F5344CB8AC3E}">
        <p14:creationId xmlns:p14="http://schemas.microsoft.com/office/powerpoint/2010/main" val="524283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fontAlgn="auto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sz="2200" dirty="0" smtClean="0">
                <a:latin typeface="Arial" charset="0"/>
                <a:ea typeface="Arial" charset="0"/>
                <a:cs typeface="Arial" charset="0"/>
              </a:rPr>
              <a:t>Increase value of curated data collections like </a:t>
            </a:r>
            <a:r>
              <a:rPr lang="en-US" sz="2200" dirty="0" err="1" smtClean="0">
                <a:latin typeface="Arial" charset="0"/>
                <a:ea typeface="Arial" charset="0"/>
                <a:cs typeface="Arial" charset="0"/>
              </a:rPr>
              <a:t>BioCyc</a:t>
            </a:r>
            <a:r>
              <a:rPr lang="en-US" sz="2200" dirty="0" smtClean="0">
                <a:latin typeface="Arial" charset="0"/>
                <a:ea typeface="Arial" charset="0"/>
                <a:cs typeface="Arial" charset="0"/>
              </a:rPr>
              <a:t> by </a:t>
            </a:r>
            <a:r>
              <a:rPr lang="en-US" sz="2200" dirty="0" smtClean="0"/>
              <a:t>making users aware when there is new information in their specific areas of interest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200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</a:pPr>
            <a:r>
              <a:rPr lang="en-US" sz="2200" dirty="0" smtClean="0"/>
              <a:t>How to let users specify areas of interest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</a:pPr>
            <a:r>
              <a:rPr lang="en-US" sz="2200" dirty="0" smtClean="0"/>
              <a:t>Can be broad or narrow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</a:pPr>
            <a:r>
              <a:rPr lang="en-US" sz="2200" dirty="0" smtClean="0"/>
              <a:t>Relevant data is often spread across multiple types of pages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</a:pPr>
            <a:endParaRPr lang="en-US" sz="2200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</a:pPr>
            <a:r>
              <a:rPr lang="en-US" sz="2200" dirty="0" smtClean="0"/>
              <a:t>How to determine when changes are “interesting”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</a:pPr>
            <a:r>
              <a:rPr lang="en-US" sz="2200" dirty="0" smtClean="0"/>
              <a:t>Many changes are trivial, not worthy of notification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</a:pPr>
            <a:endParaRPr lang="en-US" sz="2200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</a:pPr>
            <a:r>
              <a:rPr lang="en-US" sz="2200" dirty="0" smtClean="0"/>
              <a:t>How to provide information to users in a way that is most useful to them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</a:pPr>
            <a:r>
              <a:rPr lang="en-US" sz="2200" dirty="0" smtClean="0"/>
              <a:t>Avoid contributing to inbox clutter or overwhelming users with unnecessary details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9648412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Subscribe to objects of interest, e.g. genes, pathways, GO terms</a:t>
            </a:r>
          </a:p>
          <a:p>
            <a:r>
              <a:rPr lang="en-US" dirty="0" smtClean="0"/>
              <a:t>Shortly after each release, receive email notification of significant changes to subscribed objects</a:t>
            </a:r>
          </a:p>
          <a:p>
            <a:pPr lvl="1"/>
            <a:r>
              <a:rPr lang="en-US" dirty="0" smtClean="0"/>
              <a:t>Combine changes for all subscribed objects into a single email</a:t>
            </a:r>
          </a:p>
          <a:p>
            <a:pPr lvl="1"/>
            <a:r>
              <a:rPr lang="en-US" dirty="0" smtClean="0"/>
              <a:t>No email sent if no changes</a:t>
            </a:r>
          </a:p>
          <a:p>
            <a:pPr lvl="1"/>
            <a:r>
              <a:rPr lang="en-US" dirty="0" smtClean="0"/>
              <a:t>Can unsubscribe at any time</a:t>
            </a:r>
          </a:p>
          <a:p>
            <a:r>
              <a:rPr lang="en-US" dirty="0" smtClean="0"/>
              <a:t>Significant change means at least one additional citation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4819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Objects Can Be Subscribed To?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 smtClean="0"/>
              <a:t>Genes </a:t>
            </a:r>
          </a:p>
          <a:p>
            <a:pPr lvl="1"/>
            <a:r>
              <a:rPr lang="en-US" sz="2200" dirty="0" smtClean="0"/>
              <a:t>Includes products, complexes, enzymatic-reactions, regulation</a:t>
            </a:r>
          </a:p>
          <a:p>
            <a:r>
              <a:rPr lang="en-US" sz="2200" dirty="0" smtClean="0"/>
              <a:t>Pathways </a:t>
            </a:r>
          </a:p>
          <a:p>
            <a:pPr lvl="1"/>
            <a:r>
              <a:rPr lang="en-US" sz="2200" dirty="0" smtClean="0"/>
              <a:t>Includes reactions, enzymatic-reactions, enzymes, genes </a:t>
            </a:r>
          </a:p>
          <a:p>
            <a:r>
              <a:rPr lang="en-US" sz="2200" dirty="0" smtClean="0"/>
              <a:t>GO Terms</a:t>
            </a:r>
          </a:p>
          <a:p>
            <a:pPr lvl="1"/>
            <a:r>
              <a:rPr lang="en-US" sz="2200" dirty="0" smtClean="0"/>
              <a:t>New genes assigned to term or any of its children</a:t>
            </a:r>
          </a:p>
          <a:p>
            <a:pPr lvl="1"/>
            <a:r>
              <a:rPr lang="en-US" sz="2200" dirty="0" smtClean="0"/>
              <a:t>Changes to any genes assigned to term or its children</a:t>
            </a:r>
          </a:p>
          <a:p>
            <a:r>
              <a:rPr lang="en-US" sz="2200" dirty="0" smtClean="0"/>
              <a:t>Pathway Classes</a:t>
            </a:r>
          </a:p>
          <a:p>
            <a:pPr lvl="1"/>
            <a:r>
              <a:rPr lang="en-US" sz="2200" dirty="0" smtClean="0"/>
              <a:t>New pathways in class</a:t>
            </a:r>
          </a:p>
          <a:p>
            <a:pPr lvl="1"/>
            <a:r>
              <a:rPr lang="en-US" sz="2200" dirty="0" smtClean="0"/>
              <a:t>Changes to any pathways in class</a:t>
            </a:r>
          </a:p>
          <a:p>
            <a:r>
              <a:rPr lang="en-US" sz="2200" dirty="0" err="1" smtClean="0"/>
              <a:t>SmartTable</a:t>
            </a:r>
            <a:r>
              <a:rPr lang="en-US" sz="2200" dirty="0" smtClean="0"/>
              <a:t> </a:t>
            </a:r>
          </a:p>
          <a:p>
            <a:pPr lvl="1"/>
            <a:r>
              <a:rPr lang="en-US" sz="2200" dirty="0" smtClean="0"/>
              <a:t>All genes, pathways, GO terms in selected </a:t>
            </a:r>
            <a:r>
              <a:rPr lang="en-US" sz="2200" dirty="0" err="1" smtClean="0"/>
              <a:t>SmartTable</a:t>
            </a:r>
            <a:r>
              <a:rPr lang="en-US" sz="2200" dirty="0" smtClean="0"/>
              <a:t> column</a:t>
            </a:r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7898751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Managing Notifications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547" y="1319514"/>
            <a:ext cx="8523263" cy="5104435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 bwMode="auto">
          <a:xfrm>
            <a:off x="3102015" y="2312043"/>
            <a:ext cx="1365813" cy="300942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6612661" y="5984112"/>
            <a:ext cx="2297149" cy="439838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2119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588" y="390385"/>
            <a:ext cx="8229600" cy="1143000"/>
          </a:xfrm>
        </p:spPr>
        <p:txBody>
          <a:bodyPr/>
          <a:lstStyle/>
          <a:p>
            <a:r>
              <a:rPr lang="en-US" dirty="0" smtClean="0"/>
              <a:t>Determining When Updates are Notification-Worthy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588" y="1726055"/>
            <a:ext cx="8229600" cy="4689475"/>
          </a:xfrm>
        </p:spPr>
        <p:txBody>
          <a:bodyPr/>
          <a:lstStyle/>
          <a:p>
            <a:r>
              <a:rPr lang="en-US" dirty="0" smtClean="0"/>
              <a:t>Many types of data changes from one release to another</a:t>
            </a:r>
          </a:p>
          <a:p>
            <a:pPr lvl="1"/>
            <a:r>
              <a:rPr lang="en-US" sz="1800" dirty="0" smtClean="0"/>
              <a:t>Fix typos and data errors, add minor clarifications, merge or delete objects</a:t>
            </a:r>
          </a:p>
          <a:p>
            <a:pPr lvl="1"/>
            <a:r>
              <a:rPr lang="en-US" sz="1800" dirty="0" smtClean="0"/>
              <a:t>Programmatic changes, e.g. protonation, schema updates</a:t>
            </a:r>
          </a:p>
          <a:p>
            <a:pPr lvl="1"/>
            <a:r>
              <a:rPr lang="en-US" sz="1800" dirty="0" smtClean="0">
                <a:solidFill>
                  <a:srgbClr val="C00000"/>
                </a:solidFill>
              </a:rPr>
              <a:t>Significant new curation</a:t>
            </a:r>
          </a:p>
          <a:p>
            <a:pPr lvl="1"/>
            <a:r>
              <a:rPr lang="en-US" sz="1800" dirty="0" smtClean="0">
                <a:solidFill>
                  <a:srgbClr val="C00000"/>
                </a:solidFill>
              </a:rPr>
              <a:t>Programmatic import of new data </a:t>
            </a:r>
            <a:r>
              <a:rPr lang="en-US" sz="1800" dirty="0" smtClean="0">
                <a:solidFill>
                  <a:srgbClr val="C00000"/>
                </a:solidFill>
              </a:rPr>
              <a:t>type</a:t>
            </a:r>
          </a:p>
          <a:p>
            <a:pPr lvl="1"/>
            <a:endParaRPr lang="en-US" sz="1800" dirty="0" smtClean="0">
              <a:solidFill>
                <a:srgbClr val="C00000"/>
              </a:solidFill>
            </a:endParaRPr>
          </a:p>
          <a:p>
            <a:r>
              <a:rPr lang="en-US" dirty="0" smtClean="0"/>
              <a:t>Software can’t tell WHY a given change was </a:t>
            </a:r>
            <a:r>
              <a:rPr lang="en-US" dirty="0" smtClean="0"/>
              <a:t>made</a:t>
            </a:r>
          </a:p>
          <a:p>
            <a:endParaRPr lang="en-US" dirty="0" smtClean="0"/>
          </a:p>
          <a:p>
            <a:r>
              <a:rPr lang="en-US" dirty="0" smtClean="0"/>
              <a:t>Significant </a:t>
            </a:r>
            <a:r>
              <a:rPr lang="en-US" dirty="0"/>
              <a:t>changes always accompanied by </a:t>
            </a:r>
            <a:r>
              <a:rPr lang="en-US" dirty="0" smtClean="0"/>
              <a:t>citation</a:t>
            </a:r>
          </a:p>
          <a:p>
            <a:pPr lvl="1"/>
            <a:r>
              <a:rPr lang="en-US" dirty="0" smtClean="0"/>
              <a:t>First, </a:t>
            </a:r>
            <a:r>
              <a:rPr lang="en-US" dirty="0" smtClean="0"/>
              <a:t>look for objects with at least one new citation</a:t>
            </a:r>
          </a:p>
          <a:p>
            <a:pPr lvl="1"/>
            <a:r>
              <a:rPr lang="en-US" dirty="0" smtClean="0"/>
              <a:t>Then, for those objects, determine all changes from previous release</a:t>
            </a:r>
            <a:endParaRPr lang="en-US" dirty="0"/>
          </a:p>
          <a:p>
            <a:pPr lvl="1"/>
            <a:endParaRPr lang="en-US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7549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Notification Emails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Email messages sent out after each </a:t>
            </a:r>
            <a:r>
              <a:rPr lang="en-US" dirty="0" err="1" smtClean="0"/>
              <a:t>BioCyc</a:t>
            </a:r>
            <a:r>
              <a:rPr lang="en-US" dirty="0" smtClean="0"/>
              <a:t> release (i.e. at most 3x/year)</a:t>
            </a:r>
          </a:p>
          <a:p>
            <a:endParaRPr lang="en-US" dirty="0" smtClean="0"/>
          </a:p>
          <a:p>
            <a:r>
              <a:rPr lang="en-US" dirty="0" smtClean="0"/>
              <a:t>Info for all subscribed objects combined into a single email message (per PGDB)</a:t>
            </a:r>
          </a:p>
          <a:p>
            <a:endParaRPr lang="en-US" dirty="0" smtClean="0"/>
          </a:p>
          <a:p>
            <a:r>
              <a:rPr lang="en-US" dirty="0" smtClean="0"/>
              <a:t>No email sent if no significant changes to relevant objects</a:t>
            </a:r>
          </a:p>
          <a:p>
            <a:endParaRPr lang="en-US" dirty="0" smtClean="0"/>
          </a:p>
          <a:p>
            <a:r>
              <a:rPr lang="en-US" dirty="0" smtClean="0"/>
              <a:t>Header will include links to manage subscriptions or unsubscribe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65101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Contents of Notification Email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For each changed object, email includes:</a:t>
            </a:r>
          </a:p>
          <a:p>
            <a:r>
              <a:rPr lang="en-US" dirty="0" smtClean="0"/>
              <a:t>Why it is being reported</a:t>
            </a:r>
          </a:p>
          <a:p>
            <a:pPr lvl="1"/>
            <a:r>
              <a:rPr lang="en-US" dirty="0" smtClean="0"/>
              <a:t>The subscribed gene, pathway, GO term it is associated with</a:t>
            </a:r>
          </a:p>
          <a:p>
            <a:r>
              <a:rPr lang="en-US" dirty="0" smtClean="0"/>
              <a:t>Link to relevant page(s) in </a:t>
            </a:r>
            <a:r>
              <a:rPr lang="en-US" dirty="0" err="1" smtClean="0"/>
              <a:t>BioCyc</a:t>
            </a:r>
            <a:endParaRPr lang="en-US" dirty="0" smtClean="0"/>
          </a:p>
          <a:p>
            <a:r>
              <a:rPr lang="en-US" dirty="0" smtClean="0"/>
              <a:t>Papers newly cited</a:t>
            </a:r>
          </a:p>
          <a:p>
            <a:r>
              <a:rPr lang="en-US" dirty="0" smtClean="0"/>
              <a:t>Enough information about changes so user</a:t>
            </a:r>
          </a:p>
          <a:p>
            <a:pPr lvl="1"/>
            <a:r>
              <a:rPr lang="en-US" dirty="0" smtClean="0"/>
              <a:t>Can decide whether to click on link</a:t>
            </a:r>
          </a:p>
          <a:p>
            <a:pPr lvl="1"/>
            <a:r>
              <a:rPr lang="en-US" dirty="0" smtClean="0"/>
              <a:t>Knows where to look on page</a:t>
            </a:r>
          </a:p>
          <a:p>
            <a:r>
              <a:rPr lang="en-US" dirty="0" smtClean="0"/>
              <a:t>Avoid unnecessary detail</a:t>
            </a:r>
          </a:p>
          <a:p>
            <a:pPr lvl="1"/>
            <a:r>
              <a:rPr lang="en-US" dirty="0" smtClean="0"/>
              <a:t>No need to reproduce contents of </a:t>
            </a:r>
            <a:r>
              <a:rPr lang="en-US" dirty="0" err="1" smtClean="0"/>
              <a:t>BioCyc</a:t>
            </a:r>
            <a:r>
              <a:rPr lang="en-US" dirty="0" smtClean="0"/>
              <a:t> page</a:t>
            </a:r>
          </a:p>
          <a:p>
            <a:pPr lvl="1"/>
            <a:r>
              <a:rPr lang="en-US" dirty="0" smtClean="0"/>
              <a:t>List general types of changes only </a:t>
            </a:r>
          </a:p>
        </p:txBody>
      </p:sp>
    </p:spTree>
    <p:extLst>
      <p:ext uri="{BB962C8B-B14F-4D97-AF65-F5344CB8AC3E}">
        <p14:creationId xmlns:p14="http://schemas.microsoft.com/office/powerpoint/2010/main" val="18816235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Gene Notifications</a:t>
            </a:r>
            <a:endParaRPr lang="en-US" dirty="0"/>
          </a:p>
        </p:txBody>
      </p:sp>
      <p:pic>
        <p:nvPicPr>
          <p:cNvPr id="7" name="Content Placeholder 6" descr="Screen Shot 2016-05-20 at 8.52.28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65" y="1417638"/>
            <a:ext cx="8716779" cy="1996894"/>
          </a:xfrm>
        </p:spPr>
      </p:pic>
      <p:pic>
        <p:nvPicPr>
          <p:cNvPr id="9" name="Picture 8" descr="Screen Shot 2016-05-20 at 9.04.46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66" y="4038151"/>
            <a:ext cx="8612188" cy="2261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3272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Custom 15">
      <a:dk1>
        <a:srgbClr val="4E4E4E"/>
      </a:dk1>
      <a:lt1>
        <a:srgbClr val="FFFFFF"/>
      </a:lt1>
      <a:dk2>
        <a:srgbClr val="4E4E4E"/>
      </a:dk2>
      <a:lt2>
        <a:srgbClr val="FFFFFF"/>
      </a:lt2>
      <a:accent1>
        <a:srgbClr val="0070C0"/>
      </a:accent1>
      <a:accent2>
        <a:srgbClr val="8C92BB"/>
      </a:accent2>
      <a:accent3>
        <a:srgbClr val="CF7646"/>
      </a:accent3>
      <a:accent4>
        <a:srgbClr val="E8A333"/>
      </a:accent4>
      <a:accent5>
        <a:srgbClr val="7030A0"/>
      </a:accent5>
      <a:accent6>
        <a:srgbClr val="2D2D8A"/>
      </a:accent6>
      <a:hlink>
        <a:srgbClr val="004080"/>
      </a:hlink>
      <a:folHlink>
        <a:srgbClr val="7F7F7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PTools.thmx</Template>
  <TotalTime>4092</TotalTime>
  <Words>443</Words>
  <Application>Microsoft Macintosh PowerPoint</Application>
  <PresentationFormat>On-screen Show (4:3)</PresentationFormat>
  <Paragraphs>68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Calibri</vt:lpstr>
      <vt:lpstr>Helvetica</vt:lpstr>
      <vt:lpstr>ＭＳ Ｐゴシック</vt:lpstr>
      <vt:lpstr>Wingdings</vt:lpstr>
      <vt:lpstr>Arial</vt:lpstr>
      <vt:lpstr>Office Theme</vt:lpstr>
      <vt:lpstr>BioCyc Update Notifications  Suzanne Paley  Pathway Tools Workshop 2018</vt:lpstr>
      <vt:lpstr>Goal</vt:lpstr>
      <vt:lpstr>General Approach</vt:lpstr>
      <vt:lpstr>What Objects Can Be Subscribed To?</vt:lpstr>
      <vt:lpstr>Managing Notifications</vt:lpstr>
      <vt:lpstr>Determining When Updates are Notification-Worthy</vt:lpstr>
      <vt:lpstr>Notification Emails</vt:lpstr>
      <vt:lpstr>Contents of Notification Email</vt:lpstr>
      <vt:lpstr>Example Gene Notifications</vt:lpstr>
      <vt:lpstr>Example Pathway Notification</vt:lpstr>
    </vt:vector>
  </TitlesOfParts>
  <Company>SRI International</Company>
  <LinksUpToDate>false</LinksUpToDate>
  <SharedDoc>false</SharedDoc>
  <HyperlinksChanged>false</HyperlinksChanged>
  <AppVersion>15.0034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Object Notification Subscriptions</dc:title>
  <dc:creator>Suzanne Paley</dc:creator>
  <cp:lastModifiedBy>Microsoft Office User</cp:lastModifiedBy>
  <cp:revision>25</cp:revision>
  <dcterms:created xsi:type="dcterms:W3CDTF">2016-05-20T14:50:12Z</dcterms:created>
  <dcterms:modified xsi:type="dcterms:W3CDTF">2018-02-11T18:23:20Z</dcterms:modified>
</cp:coreProperties>
</file>